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3030202020304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  <p:embeddedFont>
      <p:font typeface="Bahnschrift SemiBold" panose="020B0502040204020203" charset="0"/>
      <p:bold r:id="rId23"/>
    </p:embeddedFont>
    <p:embeddedFont>
      <p:font typeface="MS Gothic" panose="020B0609070205080204" charset="-128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4.png"/><Relationship Id="rId3" Type="http://schemas.openxmlformats.org/officeDocument/2006/relationships/image" Target="../media/image12.jpeg"/><Relationship Id="rId2" Type="http://schemas.openxmlformats.org/officeDocument/2006/relationships/image" Target="../media/image7.sv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image" Target="../media/image8.sv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svg"/><Relationship Id="rId3" Type="http://schemas.openxmlformats.org/officeDocument/2006/relationships/image" Target="../media/image5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6" Type="http://schemas.openxmlformats.org/officeDocument/2006/relationships/image" Target="../media/image6.svg"/><Relationship Id="rId5" Type="http://schemas.openxmlformats.org/officeDocument/2006/relationships/image" Target="../media/image6.png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4.png"/><Relationship Id="rId2" Type="http://schemas.openxmlformats.org/officeDocument/2006/relationships/image" Target="../media/image7.sv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812290" y="657860"/>
            <a:ext cx="6775450" cy="2836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IN" altLang="en-US" sz="10535" b="1" spc="-105" dirty="0"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  <a:latin typeface="Graphik Regular" panose="020B0503030202060203" pitchFamily="34" charset="0"/>
              </a:rPr>
              <a:t>Todays Agenda</a:t>
            </a:r>
            <a:endParaRPr lang="en-IN" altLang="en-US" sz="10535" b="1" spc="-105" dirty="0">
              <a:gradFill>
                <a:gsLst>
                  <a:gs pos="0">
                    <a:srgbClr val="FBFB11"/>
                  </a:gs>
                  <a:gs pos="100000">
                    <a:srgbClr val="838309"/>
                  </a:gs>
                </a:gsLst>
                <a:lin scaled="0"/>
              </a:gradFill>
              <a:latin typeface="Graphik Regular" panose="020B0503030202060203" pitchFamily="3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1971675" y="4018915"/>
            <a:ext cx="61055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highlight>
                  <a:srgbClr val="FFFF00"/>
                </a:highlight>
                <a:latin typeface="MS Gothic" panose="020B0609070205080204" charset="-128"/>
                <a:ea typeface="MS Gothic" panose="020B0609070205080204" charset="-128"/>
                <a:cs typeface="Bahnschrift SemiBold" panose="020B0502040204020203" charset="0"/>
              </a:rPr>
              <a:t>Project Recap</a:t>
            </a:r>
            <a:endParaRPr lang="en-IN" altLang="en-US" sz="3600">
              <a:highlight>
                <a:srgbClr val="FFFF00"/>
              </a:highlight>
              <a:latin typeface="MS Gothic" panose="020B0609070205080204" charset="-128"/>
              <a:ea typeface="MS Gothic" panose="020B0609070205080204" charset="-128"/>
              <a:cs typeface="Bahnschrift SemiBold" panose="020B050204020402020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highlight>
                  <a:srgbClr val="FFFF00"/>
                </a:highlight>
                <a:latin typeface="MS Gothic" panose="020B0609070205080204" charset="-128"/>
                <a:ea typeface="MS Gothic" panose="020B0609070205080204" charset="-128"/>
                <a:cs typeface="Bahnschrift SemiBold" panose="020B0502040204020203" charset="0"/>
              </a:rPr>
              <a:t>Problem</a:t>
            </a:r>
            <a:endParaRPr lang="en-IN" altLang="en-US" sz="3600">
              <a:highlight>
                <a:srgbClr val="FFFF00"/>
              </a:highlight>
              <a:latin typeface="MS Gothic" panose="020B0609070205080204" charset="-128"/>
              <a:ea typeface="MS Gothic" panose="020B0609070205080204" charset="-128"/>
              <a:cs typeface="Bahnschrift SemiBold" panose="020B050204020402020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highlight>
                  <a:srgbClr val="FFFF00"/>
                </a:highlight>
                <a:latin typeface="MS Gothic" panose="020B0609070205080204" charset="-128"/>
                <a:ea typeface="MS Gothic" panose="020B0609070205080204" charset="-128"/>
                <a:cs typeface="Bahnschrift SemiBold" panose="020B0502040204020203" charset="0"/>
              </a:rPr>
              <a:t>Analytics Team</a:t>
            </a:r>
            <a:endParaRPr lang="en-IN" altLang="en-US" sz="3600">
              <a:highlight>
                <a:srgbClr val="FFFF00"/>
              </a:highlight>
              <a:latin typeface="MS Gothic" panose="020B0609070205080204" charset="-128"/>
              <a:ea typeface="MS Gothic" panose="020B0609070205080204" charset="-128"/>
              <a:cs typeface="Bahnschrift SemiBold" panose="020B050204020402020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highlight>
                  <a:srgbClr val="FFFF00"/>
                </a:highlight>
                <a:latin typeface="MS Gothic" panose="020B0609070205080204" charset="-128"/>
                <a:ea typeface="MS Gothic" panose="020B0609070205080204" charset="-128"/>
                <a:cs typeface="Bahnschrift SemiBold" panose="020B0502040204020203" charset="0"/>
              </a:rPr>
              <a:t>Process</a:t>
            </a:r>
            <a:endParaRPr lang="en-IN" altLang="en-US" sz="3600">
              <a:highlight>
                <a:srgbClr val="FFFF00"/>
              </a:highlight>
              <a:latin typeface="MS Gothic" panose="020B0609070205080204" charset="-128"/>
              <a:ea typeface="MS Gothic" panose="020B0609070205080204" charset="-128"/>
              <a:cs typeface="Bahnschrift SemiBold" panose="020B050204020402020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highlight>
                  <a:srgbClr val="FFFF00"/>
                </a:highlight>
                <a:latin typeface="MS Gothic" panose="020B0609070205080204" charset="-128"/>
                <a:ea typeface="MS Gothic" panose="020B0609070205080204" charset="-128"/>
                <a:cs typeface="Bahnschrift SemiBold" panose="020B0502040204020203" charset="0"/>
              </a:rPr>
              <a:t>Insights</a:t>
            </a:r>
            <a:endParaRPr lang="en-IN" altLang="en-US" sz="3600">
              <a:highlight>
                <a:srgbClr val="FFFF00"/>
              </a:highlight>
              <a:latin typeface="MS Gothic" panose="020B0609070205080204" charset="-128"/>
              <a:ea typeface="MS Gothic" panose="020B0609070205080204" charset="-128"/>
              <a:cs typeface="Bahnschrift SemiBold" panose="020B050204020402020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highlight>
                  <a:srgbClr val="FFFF00"/>
                </a:highlight>
                <a:latin typeface="MS Gothic" panose="020B0609070205080204" charset="-128"/>
                <a:ea typeface="MS Gothic" panose="020B0609070205080204" charset="-128"/>
                <a:cs typeface="Bahnschrift SemiBold" panose="020B0502040204020203" charset="0"/>
              </a:rPr>
              <a:t>Summary</a:t>
            </a:r>
            <a:endParaRPr lang="en-IN" altLang="en-US" sz="3600">
              <a:highlight>
                <a:srgbClr val="FFFF00"/>
              </a:highlight>
              <a:latin typeface="MS Gothic" panose="020B0609070205080204" charset="-128"/>
              <a:ea typeface="MS Gothic" panose="020B0609070205080204" charset="-128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513445" y="2005330"/>
            <a:ext cx="7775575" cy="7587615"/>
          </a:xfrm>
          <a:prstGeom prst="rect">
            <a:avLst/>
          </a:prstGeom>
          <a:solidFill>
            <a:schemeClr val="bg1"/>
          </a:solidFill>
        </p:spPr>
        <p:txBody>
          <a:bodyPr/>
          <a:p>
            <a:pPr algn="ctr"/>
            <a:r>
              <a:rPr lang="en-US" sz="3600"/>
              <a:t>Social Buzz is a fast growing technology unicorn that need to adapt quickly to it's global scale. Accenture has begun a 3 month POC focusing on these tasks:</a:t>
            </a:r>
            <a:endParaRPr lang="en-US" sz="3600"/>
          </a:p>
          <a:p>
            <a:pPr algn="ctr"/>
            <a:endParaRPr lang="en-US" sz="360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/>
              <a:t>An audit of Social Buzz's</a:t>
            </a:r>
            <a:endParaRPr lang="en-US" sz="360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/>
              <a:t>• Recommendations for a successful IPO</a:t>
            </a:r>
            <a:endParaRPr lang="en-US" sz="360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/>
              <a:t>• Analysis to find Social Buzz's top 5 most</a:t>
            </a:r>
            <a:endParaRPr lang="en-US" sz="3600"/>
          </a:p>
          <a:p>
            <a:endParaRPr lang="en-US"/>
          </a:p>
          <a:p>
            <a:r>
              <a:rPr lang="en-US"/>
              <a:t>popular categories of content</a:t>
            </a:r>
            <a:endParaRPr lang="en-US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ctr">
              <a:lnSpc>
                <a:spcPts val="9600"/>
              </a:lnSpc>
            </a:pPr>
            <a:r>
              <a:rPr lang="en-IN" alt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Recap</a:t>
            </a:r>
            <a:endParaRPr lang="en-IN" alt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WPS Presentation</Application>
  <PresentationFormat>Custom</PresentationFormat>
  <Paragraphs>55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Graphik Regular</vt:lpstr>
      <vt:lpstr>Yu Gothic UI</vt:lpstr>
      <vt:lpstr>Clear Sans Regular Bold</vt:lpstr>
      <vt:lpstr>Microsoft YaHei</vt:lpstr>
      <vt:lpstr>Arial Unicode MS</vt:lpstr>
      <vt:lpstr>Calibri</vt:lpstr>
      <vt:lpstr>Bahnschrift SemiBold</vt:lpstr>
      <vt:lpstr>Times New Roman</vt:lpstr>
      <vt:lpstr>MS 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Abijit Nath</cp:lastModifiedBy>
  <cp:revision>9</cp:revision>
  <dcterms:created xsi:type="dcterms:W3CDTF">2006-08-16T00:00:00Z</dcterms:created>
  <dcterms:modified xsi:type="dcterms:W3CDTF">2023-04-21T17:37:49Z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844BF93E26744113BE0CE64EE488A753</vt:lpwstr>
  </property>
  <property fmtid="{D5CDD505-2E9C-101B-9397-08002B2CF9AE}" pid="3" name="KSOProductBuildVer">
    <vt:lpwstr>1033-11.2.0.11536</vt:lpwstr>
  </property>
</Properties>
</file>